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3" r:id="rId2"/>
    <p:sldId id="358" r:id="rId3"/>
    <p:sldId id="359" r:id="rId4"/>
    <p:sldId id="313" r:id="rId5"/>
    <p:sldId id="320" r:id="rId6"/>
    <p:sldId id="346" r:id="rId7"/>
    <p:sldId id="353" r:id="rId8"/>
    <p:sldId id="354" r:id="rId9"/>
    <p:sldId id="357" r:id="rId10"/>
    <p:sldId id="350" r:id="rId11"/>
    <p:sldId id="348" r:id="rId12"/>
    <p:sldId id="343" r:id="rId13"/>
    <p:sldId id="351" r:id="rId14"/>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holas Denny (NWSSP - Medical Examiner Service)" initials="ND(-MES" lastIdx="1" clrIdx="0">
    <p:extLst>
      <p:ext uri="{19B8F6BF-5375-455C-9EA6-DF929625EA0E}">
        <p15:presenceInfo xmlns:p15="http://schemas.microsoft.com/office/powerpoint/2012/main" userId="S-1-5-21-978635462-3828570294-627434887-9147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6643479-7088-4C28-A107-AAF7C75520E5}"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01A315-C4D1-4E4A-AB98-D64D4D1DC6D1}" type="slidenum">
              <a:rPr lang="en-GB" smtClean="0"/>
              <a:t>‹#›</a:t>
            </a:fld>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655569"/>
            <a:ext cx="12215875" cy="2369698"/>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230772" y="92981"/>
            <a:ext cx="2745638" cy="409352"/>
          </a:xfrm>
          <a:prstGeom prst="rect">
            <a:avLst/>
          </a:prstGeom>
        </p:spPr>
      </p:pic>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0"/>
            <a:ext cx="3128849" cy="1297577"/>
          </a:xfrm>
          <a:prstGeom prst="rect">
            <a:avLst/>
          </a:prstGeom>
        </p:spPr>
      </p:pic>
    </p:spTree>
    <p:extLst>
      <p:ext uri="{BB962C8B-B14F-4D97-AF65-F5344CB8AC3E}">
        <p14:creationId xmlns:p14="http://schemas.microsoft.com/office/powerpoint/2010/main" val="2474772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643479-7088-4C28-A107-AAF7C75520E5}" type="datetimeFigureOut">
              <a:rPr lang="en-GB" smtClean="0"/>
              <a:t>11/01/2021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01A315-C4D1-4E4A-AB98-D64D4D1DC6D1}" type="slidenum">
              <a:rPr lang="en-GB" smtClean="0"/>
              <a:t>‹#›</a:t>
            </a:fld>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655569"/>
            <a:ext cx="12215875" cy="2369698"/>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230772" y="92981"/>
            <a:ext cx="2745638" cy="409352"/>
          </a:xfrm>
          <a:prstGeom prst="rect">
            <a:avLst/>
          </a:prstGeom>
        </p:spPr>
      </p:pic>
    </p:spTree>
    <p:extLst>
      <p:ext uri="{BB962C8B-B14F-4D97-AF65-F5344CB8AC3E}">
        <p14:creationId xmlns:p14="http://schemas.microsoft.com/office/powerpoint/2010/main" val="4014859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6643479-7088-4C28-A107-AAF7C75520E5}"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01A315-C4D1-4E4A-AB98-D64D4D1DC6D1}" type="slidenum">
              <a:rPr lang="en-GB" smtClean="0"/>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655569"/>
            <a:ext cx="12215875" cy="2369698"/>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230772" y="92981"/>
            <a:ext cx="2745638" cy="409352"/>
          </a:xfrm>
          <a:prstGeom prst="rect">
            <a:avLst/>
          </a:prstGeom>
        </p:spPr>
      </p:pic>
    </p:spTree>
    <p:extLst>
      <p:ext uri="{BB962C8B-B14F-4D97-AF65-F5344CB8AC3E}">
        <p14:creationId xmlns:p14="http://schemas.microsoft.com/office/powerpoint/2010/main" val="2593627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6643479-7088-4C28-A107-AAF7C75520E5}"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01A315-C4D1-4E4A-AB98-D64D4D1DC6D1}" type="slidenum">
              <a:rPr lang="en-GB" smtClean="0"/>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655569"/>
            <a:ext cx="12215875" cy="2369698"/>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230772" y="92981"/>
            <a:ext cx="2745638" cy="409352"/>
          </a:xfrm>
          <a:prstGeom prst="rect">
            <a:avLst/>
          </a:prstGeom>
        </p:spPr>
      </p:pic>
    </p:spTree>
    <p:extLst>
      <p:ext uri="{BB962C8B-B14F-4D97-AF65-F5344CB8AC3E}">
        <p14:creationId xmlns:p14="http://schemas.microsoft.com/office/powerpoint/2010/main" val="1705065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6643479-7088-4C28-A107-AAF7C75520E5}" type="datetimeFigureOut">
              <a:rPr lang="en-GB" smtClean="0"/>
              <a:t>11/01/2021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C01A315-C4D1-4E4A-AB98-D64D4D1DC6D1}" type="slidenum">
              <a:rPr lang="en-GB" smtClean="0"/>
              <a:t>‹#›</a:t>
            </a:fld>
            <a:endParaRPr lang="en-GB"/>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655569"/>
            <a:ext cx="12215875" cy="2369698"/>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230772" y="92981"/>
            <a:ext cx="2745638" cy="409352"/>
          </a:xfrm>
          <a:prstGeom prst="rect">
            <a:avLst/>
          </a:prstGeom>
        </p:spPr>
      </p:pic>
    </p:spTree>
    <p:extLst>
      <p:ext uri="{BB962C8B-B14F-4D97-AF65-F5344CB8AC3E}">
        <p14:creationId xmlns:p14="http://schemas.microsoft.com/office/powerpoint/2010/main" val="1297561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6643479-7088-4C28-A107-AAF7C75520E5}"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01A315-C4D1-4E4A-AB98-D64D4D1DC6D1}" type="slidenum">
              <a:rPr lang="en-GB" smtClean="0"/>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655569"/>
            <a:ext cx="12215875" cy="2369698"/>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230772" y="92981"/>
            <a:ext cx="2745638" cy="409352"/>
          </a:xfrm>
          <a:prstGeom prst="rect">
            <a:avLst/>
          </a:prstGeom>
        </p:spPr>
      </p:pic>
    </p:spTree>
    <p:extLst>
      <p:ext uri="{BB962C8B-B14F-4D97-AF65-F5344CB8AC3E}">
        <p14:creationId xmlns:p14="http://schemas.microsoft.com/office/powerpoint/2010/main" val="4248790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643479-7088-4C28-A107-AAF7C75520E5}"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01A315-C4D1-4E4A-AB98-D64D4D1DC6D1}" type="slidenum">
              <a:rPr lang="en-GB" smtClean="0"/>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655569"/>
            <a:ext cx="12215875" cy="2369698"/>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230772" y="92981"/>
            <a:ext cx="2745638" cy="409352"/>
          </a:xfrm>
          <a:prstGeom prst="rect">
            <a:avLst/>
          </a:prstGeom>
        </p:spPr>
      </p:pic>
    </p:spTree>
    <p:extLst>
      <p:ext uri="{BB962C8B-B14F-4D97-AF65-F5344CB8AC3E}">
        <p14:creationId xmlns:p14="http://schemas.microsoft.com/office/powerpoint/2010/main" val="4103981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6643479-7088-4C28-A107-AAF7C75520E5}" type="datetimeFigureOut">
              <a:rPr lang="en-GB" smtClean="0"/>
              <a:t>11/01/2021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01A315-C4D1-4E4A-AB98-D64D4D1DC6D1}" type="slidenum">
              <a:rPr lang="en-GB" smtClean="0"/>
              <a:t>‹#›</a:t>
            </a:fld>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655569"/>
            <a:ext cx="12215875" cy="2369698"/>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230772" y="92981"/>
            <a:ext cx="2745638" cy="409352"/>
          </a:xfrm>
          <a:prstGeom prst="rect">
            <a:avLst/>
          </a:prstGeom>
        </p:spPr>
      </p:pic>
    </p:spTree>
    <p:extLst>
      <p:ext uri="{BB962C8B-B14F-4D97-AF65-F5344CB8AC3E}">
        <p14:creationId xmlns:p14="http://schemas.microsoft.com/office/powerpoint/2010/main" val="41939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6643479-7088-4C28-A107-AAF7C75520E5}" type="datetimeFigureOut">
              <a:rPr lang="en-GB" smtClean="0"/>
              <a:t>11/01/2021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01A315-C4D1-4E4A-AB98-D64D4D1DC6D1}" type="slidenum">
              <a:rPr lang="en-GB" smtClean="0"/>
              <a:t>‹#›</a:t>
            </a:fld>
            <a:endParaRPr lang="en-GB"/>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655569"/>
            <a:ext cx="12215875" cy="2369698"/>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230772" y="92981"/>
            <a:ext cx="2745638" cy="409352"/>
          </a:xfrm>
          <a:prstGeom prst="rect">
            <a:avLst/>
          </a:prstGeom>
        </p:spPr>
      </p:pic>
    </p:spTree>
    <p:extLst>
      <p:ext uri="{BB962C8B-B14F-4D97-AF65-F5344CB8AC3E}">
        <p14:creationId xmlns:p14="http://schemas.microsoft.com/office/powerpoint/2010/main" val="1971407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6643479-7088-4C28-A107-AAF7C75520E5}" type="datetimeFigureOut">
              <a:rPr lang="en-GB" smtClean="0"/>
              <a:t>11/01/2021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C01A315-C4D1-4E4A-AB98-D64D4D1DC6D1}" type="slidenum">
              <a:rPr lang="en-GB" smtClean="0"/>
              <a:t>‹#›</a:t>
            </a:fld>
            <a:endParaRPr lang="en-GB"/>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655569"/>
            <a:ext cx="12215875" cy="2369698"/>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230772" y="92981"/>
            <a:ext cx="2745638" cy="409352"/>
          </a:xfrm>
          <a:prstGeom prst="rect">
            <a:avLst/>
          </a:prstGeom>
        </p:spPr>
      </p:pic>
    </p:spTree>
    <p:extLst>
      <p:ext uri="{BB962C8B-B14F-4D97-AF65-F5344CB8AC3E}">
        <p14:creationId xmlns:p14="http://schemas.microsoft.com/office/powerpoint/2010/main" val="2183746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643479-7088-4C28-A107-AAF7C75520E5}" type="datetimeFigureOut">
              <a:rPr lang="en-GB" smtClean="0"/>
              <a:t>11/01/2021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C01A315-C4D1-4E4A-AB98-D64D4D1DC6D1}" type="slidenum">
              <a:rPr lang="en-GB" smtClean="0"/>
              <a:t>‹#›</a:t>
            </a:fld>
            <a:endParaRPr lang="en-GB"/>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655569"/>
            <a:ext cx="12215875" cy="2369698"/>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230772" y="92981"/>
            <a:ext cx="2745638" cy="409352"/>
          </a:xfrm>
          <a:prstGeom prst="rect">
            <a:avLst/>
          </a:prstGeom>
        </p:spPr>
      </p:pic>
    </p:spTree>
    <p:extLst>
      <p:ext uri="{BB962C8B-B14F-4D97-AF65-F5344CB8AC3E}">
        <p14:creationId xmlns:p14="http://schemas.microsoft.com/office/powerpoint/2010/main" val="3028602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643479-7088-4C28-A107-AAF7C75520E5}" type="datetimeFigureOut">
              <a:rPr lang="en-GB" smtClean="0"/>
              <a:t>11/01/2021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01A315-C4D1-4E4A-AB98-D64D4D1DC6D1}" type="slidenum">
              <a:rPr lang="en-GB" smtClean="0"/>
              <a:t>‹#›</a:t>
            </a:fld>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655569"/>
            <a:ext cx="12215875" cy="2369698"/>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230772" y="92981"/>
            <a:ext cx="2745638" cy="409352"/>
          </a:xfrm>
          <a:prstGeom prst="rect">
            <a:avLst/>
          </a:prstGeom>
        </p:spPr>
      </p:pic>
    </p:spTree>
    <p:extLst>
      <p:ext uri="{BB962C8B-B14F-4D97-AF65-F5344CB8AC3E}">
        <p14:creationId xmlns:p14="http://schemas.microsoft.com/office/powerpoint/2010/main" val="3616923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643479-7088-4C28-A107-AAF7C75520E5}" type="datetimeFigureOut">
              <a:rPr lang="en-GB" smtClean="0"/>
              <a:t>11/01/2021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01A315-C4D1-4E4A-AB98-D64D4D1DC6D1}" type="slidenum">
              <a:rPr lang="en-GB" smtClean="0"/>
              <a:t>‹#›</a:t>
            </a:fld>
            <a:endParaRPr lang="en-GB"/>
          </a:p>
        </p:txBody>
      </p:sp>
    </p:spTree>
    <p:extLst>
      <p:ext uri="{BB962C8B-B14F-4D97-AF65-F5344CB8AC3E}">
        <p14:creationId xmlns:p14="http://schemas.microsoft.com/office/powerpoint/2010/main" val="33713679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mailto:SouthWalesEast.MedicalExaminersOffice@wales.nhs.uk" TargetMode="External"/><Relationship Id="rId2" Type="http://schemas.openxmlformats.org/officeDocument/2006/relationships/hyperlink" Target="mailto:achel.Jones38@wales.nhs.uk" TargetMode="External"/><Relationship Id="rId1" Type="http://schemas.openxmlformats.org/officeDocument/2006/relationships/slideLayout" Target="../slideLayouts/slideLayout3.xml"/><Relationship Id="rId4" Type="http://schemas.openxmlformats.org/officeDocument/2006/relationships/hyperlink" Target="mailto:SouthWalesCentral.MedicalExaminersOffice@wales.nhs.uk"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310" y="1373563"/>
            <a:ext cx="11111523" cy="909941"/>
          </a:xfrm>
        </p:spPr>
        <p:txBody>
          <a:bodyPr>
            <a:normAutofit fontScale="90000"/>
          </a:bodyPr>
          <a:lstStyle/>
          <a:p>
            <a:r>
              <a:rPr lang="en-US" b="1" dirty="0"/>
              <a:t>Introduction of the Medical Examiner for South Wales Central and South Wales East</a:t>
            </a:r>
            <a:endParaRPr lang="en-GB" b="1" dirty="0"/>
          </a:p>
        </p:txBody>
      </p:sp>
      <p:sp>
        <p:nvSpPr>
          <p:cNvPr id="3" name="Content Placeholder 2"/>
          <p:cNvSpPr>
            <a:spLocks noGrp="1"/>
          </p:cNvSpPr>
          <p:nvPr>
            <p:ph idx="1"/>
          </p:nvPr>
        </p:nvSpPr>
        <p:spPr>
          <a:xfrm>
            <a:off x="328246" y="3075709"/>
            <a:ext cx="11647444" cy="2649192"/>
          </a:xfrm>
        </p:spPr>
        <p:txBody>
          <a:bodyPr>
            <a:normAutofit fontScale="55000" lnSpcReduction="20000"/>
          </a:bodyPr>
          <a:lstStyle/>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r>
              <a:rPr lang="en-US" b="1" dirty="0"/>
              <a:t>January 2021</a:t>
            </a:r>
          </a:p>
          <a:p>
            <a:pPr marL="0" indent="0">
              <a:buNone/>
            </a:pPr>
            <a:endParaRPr lang="en-US" b="1" dirty="0"/>
          </a:p>
          <a:p>
            <a:pPr marL="0" indent="0">
              <a:buNone/>
            </a:pPr>
            <a:r>
              <a:rPr lang="en-US" b="1" dirty="0" err="1"/>
              <a:t>Dr</a:t>
            </a:r>
            <a:r>
              <a:rPr lang="en-US" b="1" dirty="0"/>
              <a:t> Jason Shannon Lead Medical Examiner for Wales</a:t>
            </a:r>
          </a:p>
          <a:p>
            <a:pPr marL="0" indent="0">
              <a:buNone/>
            </a:pPr>
            <a:r>
              <a:rPr lang="en-US" b="1" dirty="0"/>
              <a:t>Rachel Jones Senior Medical Examiner Officer for South Wales East</a:t>
            </a:r>
          </a:p>
          <a:p>
            <a:pPr marL="0" indent="0">
              <a:buNone/>
            </a:pPr>
            <a:r>
              <a:rPr lang="en-US" b="1" dirty="0"/>
              <a:t>Nick Denny Senior Medical Examiner Officer for South Wales Central </a:t>
            </a:r>
            <a:endParaRPr lang="en-GB" dirty="0"/>
          </a:p>
        </p:txBody>
      </p:sp>
    </p:spTree>
    <p:extLst>
      <p:ext uri="{BB962C8B-B14F-4D97-AF65-F5344CB8AC3E}">
        <p14:creationId xmlns:p14="http://schemas.microsoft.com/office/powerpoint/2010/main" val="3090494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8CAE5-D4CA-4CA0-9D27-91484DAF6BF3}"/>
              </a:ext>
            </a:extLst>
          </p:cNvPr>
          <p:cNvSpPr>
            <a:spLocks noGrp="1"/>
          </p:cNvSpPr>
          <p:nvPr>
            <p:ph type="title"/>
          </p:nvPr>
        </p:nvSpPr>
        <p:spPr/>
        <p:txBody>
          <a:bodyPr/>
          <a:lstStyle/>
          <a:p>
            <a:r>
              <a:rPr lang="en-GB" b="1" dirty="0"/>
              <a:t>Coroner referrals</a:t>
            </a:r>
          </a:p>
        </p:txBody>
      </p:sp>
      <p:sp>
        <p:nvSpPr>
          <p:cNvPr id="8" name="TextBox 7">
            <a:extLst>
              <a:ext uri="{FF2B5EF4-FFF2-40B4-BE49-F238E27FC236}">
                <a16:creationId xmlns:a16="http://schemas.microsoft.com/office/drawing/2014/main" id="{35E905E3-82DE-4C6C-8EBF-31296F31FAAB}"/>
              </a:ext>
            </a:extLst>
          </p:cNvPr>
          <p:cNvSpPr txBox="1"/>
          <p:nvPr/>
        </p:nvSpPr>
        <p:spPr>
          <a:xfrm>
            <a:off x="838200" y="1690688"/>
            <a:ext cx="6322017" cy="3816429"/>
          </a:xfrm>
          <a:prstGeom prst="rect">
            <a:avLst/>
          </a:prstGeom>
          <a:noFill/>
        </p:spPr>
        <p:txBody>
          <a:bodyPr wrap="square" rtlCol="0">
            <a:spAutoFit/>
          </a:bodyPr>
          <a:lstStyle/>
          <a:p>
            <a:pPr marL="285750" indent="-285750">
              <a:buFont typeface="Arial" panose="020B0604020202020204" pitchFamily="34" charset="0"/>
              <a:buChar char="•"/>
            </a:pPr>
            <a:r>
              <a:rPr lang="en-GB" sz="2200" dirty="0"/>
              <a:t>If there is a clear need for Coroner referral (e.g. RTC, suicides, major trauma, maternal deaths, occupational deaths) the attending Doctor/Clinical Team is to refer the case directly to Coroner. </a:t>
            </a:r>
          </a:p>
          <a:p>
            <a:pPr marL="285750" indent="-285750">
              <a:buFont typeface="Arial" panose="020B0604020202020204" pitchFamily="34" charset="0"/>
              <a:buChar char="•"/>
            </a:pPr>
            <a:r>
              <a:rPr lang="en-GB" sz="2200" dirty="0"/>
              <a:t>Please don’t hesitate to contact us to discuss cases or guide referrals appropriately. </a:t>
            </a:r>
          </a:p>
          <a:p>
            <a:pPr marL="285750" indent="-285750">
              <a:buFont typeface="Arial" panose="020B0604020202020204" pitchFamily="34" charset="0"/>
              <a:buChar char="•"/>
            </a:pPr>
            <a:r>
              <a:rPr lang="en-GB" sz="2200" dirty="0"/>
              <a:t>If we identify a need for Coroner referral, we will ask you to complete the Coroner referral form and email it to the ME Service. </a:t>
            </a:r>
          </a:p>
          <a:p>
            <a:pPr marL="285750" indent="-285750">
              <a:buFont typeface="Arial" panose="020B0604020202020204" pitchFamily="34" charset="0"/>
              <a:buChar char="•"/>
            </a:pPr>
            <a:r>
              <a:rPr lang="en-GB" sz="2200" dirty="0"/>
              <a:t>We will then send your Coroner referral plus our Medical Examiner opinion onto the Coroner. </a:t>
            </a:r>
          </a:p>
        </p:txBody>
      </p:sp>
      <p:pic>
        <p:nvPicPr>
          <p:cNvPr id="9" name="Picture 8">
            <a:extLst>
              <a:ext uri="{FF2B5EF4-FFF2-40B4-BE49-F238E27FC236}">
                <a16:creationId xmlns:a16="http://schemas.microsoft.com/office/drawing/2014/main" id="{4DC0FCE2-8A5E-4D24-87BD-5572480A33AB}"/>
              </a:ext>
            </a:extLst>
          </p:cNvPr>
          <p:cNvPicPr>
            <a:picLocks noChangeAspect="1"/>
          </p:cNvPicPr>
          <p:nvPr/>
        </p:nvPicPr>
        <p:blipFill>
          <a:blip r:embed="rId2"/>
          <a:stretch>
            <a:fillRect/>
          </a:stretch>
        </p:blipFill>
        <p:spPr>
          <a:xfrm>
            <a:off x="7702487" y="609633"/>
            <a:ext cx="3253831" cy="4630024"/>
          </a:xfrm>
          <a:prstGeom prst="rect">
            <a:avLst/>
          </a:prstGeom>
        </p:spPr>
      </p:pic>
    </p:spTree>
    <p:extLst>
      <p:ext uri="{BB962C8B-B14F-4D97-AF65-F5344CB8AC3E}">
        <p14:creationId xmlns:p14="http://schemas.microsoft.com/office/powerpoint/2010/main" val="194124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9427D-8862-4D61-94E2-F1523A1730D8}"/>
              </a:ext>
            </a:extLst>
          </p:cNvPr>
          <p:cNvSpPr>
            <a:spLocks noGrp="1"/>
          </p:cNvSpPr>
          <p:nvPr>
            <p:ph type="title"/>
          </p:nvPr>
        </p:nvSpPr>
        <p:spPr/>
        <p:txBody>
          <a:bodyPr/>
          <a:lstStyle/>
          <a:p>
            <a:r>
              <a:rPr lang="en-GB" b="1" dirty="0"/>
              <a:t>Feedback</a:t>
            </a:r>
          </a:p>
        </p:txBody>
      </p:sp>
      <p:sp>
        <p:nvSpPr>
          <p:cNvPr id="3" name="Content Placeholder 2">
            <a:extLst>
              <a:ext uri="{FF2B5EF4-FFF2-40B4-BE49-F238E27FC236}">
                <a16:creationId xmlns:a16="http://schemas.microsoft.com/office/drawing/2014/main" id="{29FC9CEC-873B-415C-A42B-29F0675C50D3}"/>
              </a:ext>
            </a:extLst>
          </p:cNvPr>
          <p:cNvSpPr>
            <a:spLocks noGrp="1"/>
          </p:cNvSpPr>
          <p:nvPr>
            <p:ph idx="1"/>
          </p:nvPr>
        </p:nvSpPr>
        <p:spPr>
          <a:xfrm>
            <a:off x="838200" y="1825625"/>
            <a:ext cx="10042236" cy="3392920"/>
          </a:xfrm>
        </p:spPr>
        <p:txBody>
          <a:bodyPr>
            <a:normAutofit/>
          </a:bodyPr>
          <a:lstStyle/>
          <a:p>
            <a:r>
              <a:rPr lang="en-GB" dirty="0"/>
              <a:t>The bereaved often have words of thanks/compliments to pass on to medical staff and that is something we will capture and feedback to staff.</a:t>
            </a:r>
          </a:p>
          <a:p>
            <a:r>
              <a:rPr lang="en-GB" dirty="0"/>
              <a:t>If concerns are identified, we are able to highlight this and feedback appropriately to the Health Board. This is dependant on the nature of the concern as to how it’s dealt with.</a:t>
            </a:r>
          </a:p>
        </p:txBody>
      </p:sp>
      <p:sp>
        <p:nvSpPr>
          <p:cNvPr id="4" name="Content Placeholder 2">
            <a:extLst>
              <a:ext uri="{FF2B5EF4-FFF2-40B4-BE49-F238E27FC236}">
                <a16:creationId xmlns:a16="http://schemas.microsoft.com/office/drawing/2014/main" id="{CD3B0830-1B2F-47B9-862E-9811810C4346}"/>
              </a:ext>
            </a:extLst>
          </p:cNvPr>
          <p:cNvSpPr txBox="1">
            <a:spLocks/>
          </p:cNvSpPr>
          <p:nvPr/>
        </p:nvSpPr>
        <p:spPr>
          <a:xfrm>
            <a:off x="838200" y="3664943"/>
            <a:ext cx="10515600" cy="21948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 </a:t>
            </a:r>
          </a:p>
        </p:txBody>
      </p:sp>
    </p:spTree>
    <p:extLst>
      <p:ext uri="{BB962C8B-B14F-4D97-AF65-F5344CB8AC3E}">
        <p14:creationId xmlns:p14="http://schemas.microsoft.com/office/powerpoint/2010/main" val="1288820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258" y="364365"/>
            <a:ext cx="10515600" cy="1325563"/>
          </a:xfrm>
        </p:spPr>
        <p:txBody>
          <a:bodyPr/>
          <a:lstStyle/>
          <a:p>
            <a:r>
              <a:rPr lang="en-GB" b="1" dirty="0"/>
              <a:t>How to contact us</a:t>
            </a:r>
          </a:p>
        </p:txBody>
      </p:sp>
      <p:sp>
        <p:nvSpPr>
          <p:cNvPr id="3" name="Content Placeholder 2"/>
          <p:cNvSpPr>
            <a:spLocks noGrp="1"/>
          </p:cNvSpPr>
          <p:nvPr>
            <p:ph idx="1"/>
          </p:nvPr>
        </p:nvSpPr>
        <p:spPr>
          <a:xfrm>
            <a:off x="388258" y="1479515"/>
            <a:ext cx="10515600" cy="4351338"/>
          </a:xfrm>
        </p:spPr>
        <p:txBody>
          <a:bodyPr>
            <a:normAutofit/>
          </a:bodyPr>
          <a:lstStyle/>
          <a:p>
            <a:pPr marL="0" indent="0">
              <a:buNone/>
            </a:pPr>
            <a:r>
              <a:rPr lang="en-GB" sz="2400" b="1" dirty="0"/>
              <a:t>Senior Medical Examiner Officer</a:t>
            </a:r>
            <a:r>
              <a:rPr lang="en-GB" sz="2400" dirty="0"/>
              <a:t> </a:t>
            </a:r>
            <a:r>
              <a:rPr lang="en-GB" sz="2400" b="1" dirty="0"/>
              <a:t>for South Wales Central;</a:t>
            </a:r>
            <a:endParaRPr lang="en-GB" sz="2400" dirty="0"/>
          </a:p>
          <a:p>
            <a:pPr marL="0" indent="0">
              <a:buNone/>
            </a:pPr>
            <a:r>
              <a:rPr lang="en-GB" sz="2400" dirty="0"/>
              <a:t>Rachel Jones 		      </a:t>
            </a:r>
            <a:r>
              <a:rPr lang="en-GB" sz="2400" u="sng" dirty="0">
                <a:solidFill>
                  <a:schemeClr val="accent1">
                    <a:lumMod val="75000"/>
                  </a:schemeClr>
                </a:solidFill>
              </a:rPr>
              <a:t>R</a:t>
            </a:r>
            <a:r>
              <a:rPr lang="en-GB" sz="2400" u="sng" dirty="0">
                <a:solidFill>
                  <a:schemeClr val="accent1">
                    <a:lumMod val="75000"/>
                  </a:schemeClr>
                </a:solidFill>
                <a:hlinkClick r:id="rId2"/>
              </a:rPr>
              <a:t>achel</a:t>
            </a:r>
            <a:r>
              <a:rPr lang="en-GB" sz="2400" u="sng" dirty="0">
                <a:hlinkClick r:id="rId2"/>
              </a:rPr>
              <a:t>.Jones38@wales.nhs.uk</a:t>
            </a:r>
            <a:r>
              <a:rPr lang="en-GB" sz="2400" dirty="0"/>
              <a:t> 	Tel: 01495 30 0864</a:t>
            </a:r>
          </a:p>
          <a:p>
            <a:pPr marL="0" indent="0">
              <a:buNone/>
            </a:pPr>
            <a:r>
              <a:rPr lang="en-GB" sz="2400" dirty="0"/>
              <a:t>ME Office email address: </a:t>
            </a:r>
            <a:r>
              <a:rPr lang="en-GB" sz="2400" u="sng" dirty="0">
                <a:hlinkClick r:id="rId3"/>
              </a:rPr>
              <a:t>SouthWalesEast.MedicalExaminersOffice@wales.nhs.uk</a:t>
            </a:r>
            <a:r>
              <a:rPr lang="en-GB" sz="2400" dirty="0"/>
              <a:t> </a:t>
            </a:r>
          </a:p>
          <a:p>
            <a:pPr marL="0" indent="0">
              <a:buNone/>
            </a:pPr>
            <a:endParaRPr lang="en-GB" sz="2200" b="1" dirty="0"/>
          </a:p>
          <a:p>
            <a:pPr marL="0" indent="0">
              <a:buNone/>
            </a:pPr>
            <a:endParaRPr lang="en-GB" sz="2200" b="1" dirty="0"/>
          </a:p>
          <a:p>
            <a:pPr marL="0" indent="0">
              <a:buNone/>
            </a:pPr>
            <a:r>
              <a:rPr lang="en-GB" sz="2200" b="1" dirty="0"/>
              <a:t>Senior Medical Examiner Officer</a:t>
            </a:r>
            <a:r>
              <a:rPr lang="en-GB" sz="2200" dirty="0"/>
              <a:t> </a:t>
            </a:r>
            <a:r>
              <a:rPr lang="en-GB" sz="2200" b="1" dirty="0"/>
              <a:t>for South Wales Central;</a:t>
            </a:r>
            <a:endParaRPr lang="en-GB" sz="2200" dirty="0"/>
          </a:p>
          <a:p>
            <a:pPr marL="0" indent="0">
              <a:buNone/>
            </a:pPr>
            <a:r>
              <a:rPr lang="en-GB" sz="2200" dirty="0"/>
              <a:t>Nick Denny		  </a:t>
            </a:r>
            <a:r>
              <a:rPr lang="en-GB" sz="2200" u="sng" dirty="0">
                <a:solidFill>
                  <a:schemeClr val="accent1">
                    <a:lumMod val="75000"/>
                  </a:schemeClr>
                </a:solidFill>
              </a:rPr>
              <a:t>Nicholas.Denny@wales.nhs.uk</a:t>
            </a:r>
            <a:r>
              <a:rPr lang="en-GB" sz="2200" dirty="0"/>
              <a:t> 		Tel: 02920 905434</a:t>
            </a:r>
          </a:p>
          <a:p>
            <a:pPr marL="0" indent="0">
              <a:buNone/>
            </a:pPr>
            <a:r>
              <a:rPr lang="en-GB" sz="2200" dirty="0"/>
              <a:t>ME Office email address: </a:t>
            </a:r>
            <a:r>
              <a:rPr lang="en-GB" sz="2200" dirty="0">
                <a:hlinkClick r:id="rId4"/>
              </a:rPr>
              <a:t>SouthWalesCentral.MedicalExaminersOffice@wales.nhs.uk</a:t>
            </a:r>
            <a:r>
              <a:rPr lang="en-GB" sz="2200" dirty="0"/>
              <a:t> </a:t>
            </a:r>
          </a:p>
        </p:txBody>
      </p:sp>
    </p:spTree>
    <p:extLst>
      <p:ext uri="{BB962C8B-B14F-4D97-AF65-F5344CB8AC3E}">
        <p14:creationId xmlns:p14="http://schemas.microsoft.com/office/powerpoint/2010/main" val="1438860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79763" y="2160674"/>
            <a:ext cx="10515600" cy="1325563"/>
          </a:xfrm>
        </p:spPr>
        <p:txBody>
          <a:bodyPr/>
          <a:lstStyle/>
          <a:p>
            <a:pPr algn="ctr"/>
            <a:r>
              <a:rPr lang="en-GB" dirty="0"/>
              <a:t>Thank you for listening</a:t>
            </a:r>
          </a:p>
        </p:txBody>
      </p:sp>
    </p:spTree>
    <p:extLst>
      <p:ext uri="{BB962C8B-B14F-4D97-AF65-F5344CB8AC3E}">
        <p14:creationId xmlns:p14="http://schemas.microsoft.com/office/powerpoint/2010/main" val="697240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 to the service</a:t>
            </a:r>
          </a:p>
        </p:txBody>
      </p:sp>
      <p:sp>
        <p:nvSpPr>
          <p:cNvPr id="3" name="Content Placeholder 2"/>
          <p:cNvSpPr>
            <a:spLocks noGrp="1"/>
          </p:cNvSpPr>
          <p:nvPr>
            <p:ph idx="1"/>
          </p:nvPr>
        </p:nvSpPr>
        <p:spPr/>
        <p:txBody>
          <a:bodyPr>
            <a:normAutofit/>
          </a:bodyPr>
          <a:lstStyle/>
          <a:p>
            <a:r>
              <a:rPr lang="en-GB" b="1" dirty="0"/>
              <a:t>Patient Safety</a:t>
            </a:r>
          </a:p>
          <a:p>
            <a:pPr lvl="1"/>
            <a:r>
              <a:rPr lang="en-GB" sz="2200" dirty="0"/>
              <a:t>Numerous reviews (e.g. Shipman, Mid Staffs, Morecombe Bay, Gosport) concluded that there was insufficient scrutiny of death and recommended the introduction of Medical Examiners</a:t>
            </a:r>
          </a:p>
          <a:p>
            <a:pPr lvl="1"/>
            <a:r>
              <a:rPr lang="en-GB" sz="2200" dirty="0"/>
              <a:t>Professor Stephen Palmer in his independent review of RAMI (2014) strongly recommended individual case record reviews as a way of identifying areas of care that could be improved.</a:t>
            </a:r>
          </a:p>
          <a:p>
            <a:pPr lvl="1"/>
            <a:r>
              <a:rPr lang="en-GB" sz="2200" dirty="0"/>
              <a:t>Stage 1 Mortality Reviews are undertaken in Wales to identify cases that require a Stage 2 review, but these are only done for people who die in acute hospitals and are not necessarily done consistently, systematically or independently.</a:t>
            </a:r>
          </a:p>
          <a:p>
            <a:pPr lvl="1"/>
            <a:r>
              <a:rPr lang="en-GB" sz="2200" dirty="0"/>
              <a:t>Case records are not routinely reviewed for those who die outside of an acute hospital (around 50% of all deaths).</a:t>
            </a:r>
          </a:p>
        </p:txBody>
      </p:sp>
    </p:spTree>
    <p:extLst>
      <p:ext uri="{BB962C8B-B14F-4D97-AF65-F5344CB8AC3E}">
        <p14:creationId xmlns:p14="http://schemas.microsoft.com/office/powerpoint/2010/main" val="1276227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 to the service</a:t>
            </a:r>
          </a:p>
        </p:txBody>
      </p:sp>
      <p:sp>
        <p:nvSpPr>
          <p:cNvPr id="3" name="Content Placeholder 2"/>
          <p:cNvSpPr>
            <a:spLocks noGrp="1"/>
          </p:cNvSpPr>
          <p:nvPr>
            <p:ph idx="1"/>
          </p:nvPr>
        </p:nvSpPr>
        <p:spPr/>
        <p:txBody>
          <a:bodyPr>
            <a:normAutofit lnSpcReduction="10000"/>
          </a:bodyPr>
          <a:lstStyle/>
          <a:p>
            <a:r>
              <a:rPr lang="en-GB" b="1" dirty="0"/>
              <a:t>Death Certification Accuracy</a:t>
            </a:r>
          </a:p>
          <a:p>
            <a:pPr lvl="1"/>
            <a:r>
              <a:rPr lang="en-GB" dirty="0"/>
              <a:t>Some studies (e.g. Mid Staffs, ME Pilots) suggest around 20% of stated case of death on MCCD not consistent with medical records  </a:t>
            </a:r>
          </a:p>
          <a:p>
            <a:pPr lvl="1"/>
            <a:r>
              <a:rPr lang="en-GB" dirty="0"/>
              <a:t>45% of all MCCDs submitted fail to meet minimally acceptable standards (DHSC Impact Assessment quoted study). Wales audit shows around 20% unable to be registered (Dec 19)</a:t>
            </a:r>
          </a:p>
          <a:p>
            <a:pPr lvl="1"/>
            <a:r>
              <a:rPr lang="en-GB" dirty="0"/>
              <a:t>Health Policy often based on mortality statistics</a:t>
            </a:r>
          </a:p>
          <a:p>
            <a:pPr lvl="1"/>
            <a:endParaRPr lang="en-GB" dirty="0"/>
          </a:p>
          <a:p>
            <a:r>
              <a:rPr lang="en-GB" b="1" dirty="0"/>
              <a:t>Distress for the bereaved</a:t>
            </a:r>
          </a:p>
          <a:p>
            <a:pPr lvl="1"/>
            <a:r>
              <a:rPr lang="en-GB" dirty="0"/>
              <a:t>Not always at the centre of the process</a:t>
            </a:r>
          </a:p>
          <a:p>
            <a:pPr lvl="1"/>
            <a:r>
              <a:rPr lang="en-GB" dirty="0"/>
              <a:t>Not always given the opportunity to raise questions</a:t>
            </a:r>
          </a:p>
          <a:p>
            <a:pPr lvl="1"/>
            <a:r>
              <a:rPr lang="en-GB" dirty="0"/>
              <a:t>Not always satisfied with independence of responses</a:t>
            </a:r>
          </a:p>
        </p:txBody>
      </p:sp>
    </p:spTree>
    <p:extLst>
      <p:ext uri="{BB962C8B-B14F-4D97-AF65-F5344CB8AC3E}">
        <p14:creationId xmlns:p14="http://schemas.microsoft.com/office/powerpoint/2010/main" val="2425944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092" y="-148262"/>
            <a:ext cx="10515600" cy="1325563"/>
          </a:xfrm>
        </p:spPr>
        <p:txBody>
          <a:bodyPr/>
          <a:lstStyle/>
          <a:p>
            <a:r>
              <a:rPr lang="en-GB" b="1" dirty="0"/>
              <a:t>The Vision </a:t>
            </a:r>
          </a:p>
        </p:txBody>
      </p:sp>
      <p:sp>
        <p:nvSpPr>
          <p:cNvPr id="5" name="Rectangle 4"/>
          <p:cNvSpPr/>
          <p:nvPr/>
        </p:nvSpPr>
        <p:spPr>
          <a:xfrm>
            <a:off x="522080" y="919030"/>
            <a:ext cx="10529379" cy="504753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prstClr val="black"/>
                </a:solidFill>
                <a:effectLst/>
                <a:uLnTx/>
                <a:uFillTx/>
                <a:latin typeface="Calibri" panose="020F0502020204030204"/>
                <a:ea typeface="+mn-ea"/>
                <a:cs typeface="+mn-cs"/>
              </a:rPr>
              <a:t>A single, all Wales Medical Examiner Service, working on behalf of Health Boards </a:t>
            </a:r>
            <a:r>
              <a:rPr lang="en-GB" sz="2200" b="1" dirty="0">
                <a:solidFill>
                  <a:prstClr val="black"/>
                </a:solidFill>
                <a:latin typeface="Calibri" panose="020F0502020204030204"/>
              </a:rPr>
              <a:t>in both Primary and Secondary Care.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1" i="0" u="none" strike="noStrike" kern="1200" cap="none" spc="0" normalizeH="0" baseline="0" noProof="0" dirty="0">
                <a:ln>
                  <a:noFill/>
                </a:ln>
                <a:solidFill>
                  <a:prstClr val="black"/>
                </a:solidFill>
                <a:effectLst/>
                <a:uLnTx/>
                <a:uFillTx/>
                <a:latin typeface="Calibri" panose="020F0502020204030204"/>
                <a:ea typeface="+mn-ea"/>
                <a:cs typeface="+mn-cs"/>
              </a:rPr>
              <a:t>Improve the quality of death certification by:</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900" b="0" i="0" u="none" strike="noStrike" kern="1200" cap="none" spc="0" normalizeH="0" baseline="0" noProof="0" dirty="0">
                <a:ln>
                  <a:noFill/>
                </a:ln>
                <a:solidFill>
                  <a:prstClr val="black"/>
                </a:solidFill>
                <a:effectLst/>
                <a:uLnTx/>
                <a:uFillTx/>
                <a:latin typeface="Calibri" panose="020F0502020204030204"/>
                <a:ea typeface="+mn-ea"/>
                <a:cs typeface="+mn-cs"/>
              </a:rPr>
              <a:t>Providing expert advice to doctors (QAP) based on a review of relevant health records</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GB" sz="1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1" i="0" u="none" strike="noStrike" kern="1200" cap="none" spc="0" normalizeH="0" baseline="0" noProof="0" dirty="0">
                <a:ln>
                  <a:noFill/>
                </a:ln>
                <a:solidFill>
                  <a:prstClr val="black"/>
                </a:solidFill>
                <a:effectLst/>
                <a:uLnTx/>
                <a:uFillTx/>
                <a:latin typeface="Calibri" panose="020F0502020204030204"/>
                <a:ea typeface="+mn-ea"/>
                <a:cs typeface="+mn-cs"/>
              </a:rPr>
              <a:t>Strengthen safeguards for the public by:</a:t>
            </a:r>
            <a:endParaRPr kumimoji="0" lang="en-GB" sz="1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900" b="0" i="0" u="none" strike="noStrike" kern="1200" cap="none" spc="0" normalizeH="0" baseline="0" noProof="0" dirty="0">
                <a:ln>
                  <a:noFill/>
                </a:ln>
                <a:solidFill>
                  <a:prstClr val="black"/>
                </a:solidFill>
                <a:effectLst/>
                <a:uLnTx/>
                <a:uFillTx/>
                <a:latin typeface="Calibri" panose="020F0502020204030204"/>
                <a:ea typeface="+mn-ea"/>
                <a:cs typeface="+mn-cs"/>
              </a:rPr>
              <a:t>Providing robust, systematic and independent scrutiny of </a:t>
            </a:r>
            <a:r>
              <a:rPr kumimoji="0" lang="en-GB" sz="1900" b="1" i="0" u="none" strike="noStrike" kern="1200" cap="none" spc="0" normalizeH="0" baseline="0" noProof="0" dirty="0">
                <a:ln>
                  <a:noFill/>
                </a:ln>
                <a:solidFill>
                  <a:prstClr val="black"/>
                </a:solidFill>
                <a:effectLst/>
                <a:uLnTx/>
                <a:uFillTx/>
                <a:latin typeface="Calibri" panose="020F0502020204030204"/>
                <a:ea typeface="+mn-ea"/>
                <a:cs typeface="+mn-cs"/>
              </a:rPr>
              <a:t>all </a:t>
            </a:r>
            <a:r>
              <a:rPr kumimoji="0" lang="en-GB" sz="1900" b="0" i="0" u="none" strike="noStrike" kern="1200" cap="none" spc="0" normalizeH="0" baseline="0" noProof="0" dirty="0">
                <a:ln>
                  <a:noFill/>
                </a:ln>
                <a:solidFill>
                  <a:prstClr val="black"/>
                </a:solidFill>
                <a:effectLst/>
                <a:uLnTx/>
                <a:uFillTx/>
                <a:latin typeface="Calibri" panose="020F0502020204030204"/>
                <a:ea typeface="+mn-ea"/>
                <a:cs typeface="+mn-cs"/>
              </a:rPr>
              <a:t>deaths not referred directly to the Coroner (cause of death and circumstances surrounding it)</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900" b="0" i="0" u="none" strike="noStrike" kern="1200" cap="none" spc="0" normalizeH="0" baseline="0" noProof="0" dirty="0">
                <a:ln>
                  <a:noFill/>
                </a:ln>
                <a:solidFill>
                  <a:prstClr val="black"/>
                </a:solidFill>
                <a:effectLst/>
                <a:uLnTx/>
                <a:uFillTx/>
                <a:latin typeface="Calibri" panose="020F0502020204030204"/>
                <a:ea typeface="+mn-ea"/>
                <a:cs typeface="+mn-cs"/>
              </a:rPr>
              <a:t>Providing intelligent analysis and system level reporting of concerns found during scrutiny, and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900" b="0" i="0" u="none" strike="noStrike" kern="1200" cap="none" spc="0" normalizeH="0" baseline="0" noProof="0" dirty="0">
                <a:ln>
                  <a:noFill/>
                </a:ln>
                <a:solidFill>
                  <a:prstClr val="black"/>
                </a:solidFill>
                <a:effectLst/>
                <a:uLnTx/>
                <a:uFillTx/>
                <a:latin typeface="Calibri" panose="020F0502020204030204"/>
                <a:ea typeface="+mn-ea"/>
                <a:cs typeface="+mn-cs"/>
              </a:rPr>
              <a:t>Ensuring that the right deaths are referred to a Coroner and to individual care organisations where appropriate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1" i="0" u="none" strike="noStrike" kern="1200" cap="none" spc="0" normalizeH="0" baseline="0" noProof="0" dirty="0">
                <a:ln>
                  <a:noFill/>
                </a:ln>
                <a:solidFill>
                  <a:prstClr val="black"/>
                </a:solidFill>
                <a:effectLst/>
                <a:uLnTx/>
                <a:uFillTx/>
                <a:latin typeface="Calibri" panose="020F0502020204030204"/>
                <a:ea typeface="+mn-ea"/>
                <a:cs typeface="+mn-cs"/>
              </a:rPr>
              <a:t>Avoid unnecessary distress for the bereaved by:</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900" b="0" i="0" u="none" strike="noStrike" kern="1200" cap="none" spc="0" normalizeH="0" baseline="0" noProof="0" dirty="0">
                <a:ln>
                  <a:noFill/>
                </a:ln>
                <a:solidFill>
                  <a:prstClr val="black"/>
                </a:solidFill>
                <a:effectLst/>
                <a:uLnTx/>
                <a:uFillTx/>
                <a:latin typeface="Calibri" panose="020F0502020204030204"/>
                <a:ea typeface="+mn-ea"/>
                <a:cs typeface="+mn-cs"/>
              </a:rPr>
              <a:t>Answering questions about the certified cause of death or care given, or that arise from unexpected delays when registering a death</a:t>
            </a:r>
          </a:p>
        </p:txBody>
      </p:sp>
    </p:spTree>
    <p:extLst>
      <p:ext uri="{BB962C8B-B14F-4D97-AF65-F5344CB8AC3E}">
        <p14:creationId xmlns:p14="http://schemas.microsoft.com/office/powerpoint/2010/main" val="3841900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166"/>
            <a:ext cx="10515600" cy="1325563"/>
          </a:xfrm>
        </p:spPr>
        <p:txBody>
          <a:bodyPr/>
          <a:lstStyle/>
          <a:p>
            <a:r>
              <a:rPr lang="en-GB" b="1" dirty="0"/>
              <a:t>The Service Model</a:t>
            </a:r>
          </a:p>
        </p:txBody>
      </p:sp>
      <p:sp>
        <p:nvSpPr>
          <p:cNvPr id="3" name="Content Placeholder 2"/>
          <p:cNvSpPr>
            <a:spLocks noGrp="1"/>
          </p:cNvSpPr>
          <p:nvPr>
            <p:ph idx="1"/>
          </p:nvPr>
        </p:nvSpPr>
        <p:spPr>
          <a:xfrm>
            <a:off x="838199" y="1373341"/>
            <a:ext cx="8832273" cy="5283098"/>
          </a:xfrm>
        </p:spPr>
        <p:txBody>
          <a:bodyPr>
            <a:normAutofit fontScale="70000" lnSpcReduction="20000"/>
          </a:bodyPr>
          <a:lstStyle/>
          <a:p>
            <a:r>
              <a:rPr lang="en-GB" b="1" dirty="0"/>
              <a:t>Scrutiny of every death not referred directly to a Coroner, in order to systematically answer 3 key questions</a:t>
            </a:r>
          </a:p>
          <a:p>
            <a:pPr lvl="1"/>
            <a:r>
              <a:rPr lang="en-GB" dirty="0"/>
              <a:t>What did the person die from?</a:t>
            </a:r>
          </a:p>
          <a:p>
            <a:pPr lvl="1"/>
            <a:r>
              <a:rPr lang="en-GB" dirty="0"/>
              <a:t>Does the death need to be reported to a Coroner?</a:t>
            </a:r>
          </a:p>
          <a:p>
            <a:pPr lvl="1"/>
            <a:r>
              <a:rPr lang="en-GB" dirty="0"/>
              <a:t>Are there any clinical governance/patient safety concerns that need further investigation?</a:t>
            </a:r>
          </a:p>
          <a:p>
            <a:pPr marL="457200" lvl="1" indent="0">
              <a:buNone/>
            </a:pPr>
            <a:endParaRPr lang="en-GB" dirty="0"/>
          </a:p>
          <a:p>
            <a:r>
              <a:rPr lang="en-GB" b="1" dirty="0"/>
              <a:t>Delivered by independent, trained Medical Examiners, supported by trained Medical Examiner Officers, using a standard methodology</a:t>
            </a:r>
          </a:p>
          <a:p>
            <a:pPr lvl="1"/>
            <a:r>
              <a:rPr lang="en-GB" dirty="0"/>
              <a:t>Expanded Stage 1 Mortality Review on ALL deaths not referred directly to a Coroner</a:t>
            </a:r>
          </a:p>
          <a:p>
            <a:pPr marL="457200" lvl="1" indent="0">
              <a:buNone/>
            </a:pPr>
            <a:endParaRPr lang="en-GB" dirty="0"/>
          </a:p>
          <a:p>
            <a:r>
              <a:rPr lang="en-GB" b="1" dirty="0"/>
              <a:t>Using 3 key component sources of information </a:t>
            </a:r>
          </a:p>
          <a:p>
            <a:pPr lvl="1"/>
            <a:r>
              <a:rPr lang="en-GB" dirty="0"/>
              <a:t>Clinical Notes</a:t>
            </a:r>
          </a:p>
          <a:p>
            <a:pPr lvl="1"/>
            <a:r>
              <a:rPr lang="en-GB" dirty="0"/>
              <a:t>Qualified Attending Practitioner</a:t>
            </a:r>
          </a:p>
          <a:p>
            <a:pPr lvl="1"/>
            <a:r>
              <a:rPr lang="en-GB" dirty="0"/>
              <a:t>Next of Kin</a:t>
            </a:r>
          </a:p>
          <a:p>
            <a:pPr marL="457200" lvl="1" indent="0">
              <a:buNone/>
            </a:pPr>
            <a:endParaRPr lang="en-GB" dirty="0"/>
          </a:p>
          <a:p>
            <a:r>
              <a:rPr lang="en-GB" b="1" dirty="0"/>
              <a:t>With reporting links to other systems</a:t>
            </a:r>
          </a:p>
          <a:p>
            <a:pPr lvl="1"/>
            <a:r>
              <a:rPr lang="en-GB" dirty="0"/>
              <a:t>Care Providers </a:t>
            </a:r>
          </a:p>
          <a:p>
            <a:pPr lvl="1"/>
            <a:r>
              <a:rPr lang="en-GB" dirty="0"/>
              <a:t>Coroner Services</a:t>
            </a:r>
          </a:p>
          <a:p>
            <a:pPr lvl="1"/>
            <a:r>
              <a:rPr lang="en-GB" dirty="0"/>
              <a:t>Registration Services</a:t>
            </a:r>
          </a:p>
        </p:txBody>
      </p:sp>
      <p:sp>
        <p:nvSpPr>
          <p:cNvPr id="5" name="TextBox 4"/>
          <p:cNvSpPr txBox="1"/>
          <p:nvPr/>
        </p:nvSpPr>
        <p:spPr>
          <a:xfrm>
            <a:off x="9974675" y="2671199"/>
            <a:ext cx="2035277" cy="923330"/>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NB: The Service does not regulate or investigate</a:t>
            </a:r>
          </a:p>
        </p:txBody>
      </p:sp>
    </p:spTree>
    <p:extLst>
      <p:ext uri="{BB962C8B-B14F-4D97-AF65-F5344CB8AC3E}">
        <p14:creationId xmlns:p14="http://schemas.microsoft.com/office/powerpoint/2010/main" val="4099155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0D17F-25C0-4EBA-A8F3-51B238EFB46B}"/>
              </a:ext>
            </a:extLst>
          </p:cNvPr>
          <p:cNvSpPr>
            <a:spLocks noGrp="1"/>
          </p:cNvSpPr>
          <p:nvPr>
            <p:ph type="title"/>
          </p:nvPr>
        </p:nvSpPr>
        <p:spPr/>
        <p:txBody>
          <a:bodyPr/>
          <a:lstStyle/>
          <a:p>
            <a:r>
              <a:rPr lang="en-GB" b="1" dirty="0"/>
              <a:t>Initial roll out in Princess of Wales Hospital and </a:t>
            </a:r>
            <a:r>
              <a:rPr lang="en-GB" b="1" dirty="0" err="1"/>
              <a:t>Ysbyty</a:t>
            </a:r>
            <a:r>
              <a:rPr lang="en-GB" b="1" dirty="0"/>
              <a:t> </a:t>
            </a:r>
            <a:r>
              <a:rPr lang="en-GB" b="1" dirty="0" err="1"/>
              <a:t>Ystrad</a:t>
            </a:r>
            <a:r>
              <a:rPr lang="en-GB" b="1" dirty="0"/>
              <a:t> </a:t>
            </a:r>
            <a:r>
              <a:rPr lang="en-GB" b="1" dirty="0" err="1"/>
              <a:t>Fawr</a:t>
            </a:r>
            <a:endParaRPr lang="en-GB" b="1" dirty="0"/>
          </a:p>
        </p:txBody>
      </p:sp>
      <p:sp>
        <p:nvSpPr>
          <p:cNvPr id="3" name="Content Placeholder 2">
            <a:extLst>
              <a:ext uri="{FF2B5EF4-FFF2-40B4-BE49-F238E27FC236}">
                <a16:creationId xmlns:a16="http://schemas.microsoft.com/office/drawing/2014/main" id="{D2883E79-9B34-4CB2-B599-EAFC24F41289}"/>
              </a:ext>
            </a:extLst>
          </p:cNvPr>
          <p:cNvSpPr>
            <a:spLocks noGrp="1"/>
          </p:cNvSpPr>
          <p:nvPr>
            <p:ph idx="1"/>
          </p:nvPr>
        </p:nvSpPr>
        <p:spPr>
          <a:xfrm>
            <a:off x="533400" y="1506311"/>
            <a:ext cx="10515600" cy="4351338"/>
          </a:xfrm>
        </p:spPr>
        <p:txBody>
          <a:bodyPr>
            <a:normAutofit lnSpcReduction="10000"/>
          </a:bodyPr>
          <a:lstStyle/>
          <a:p>
            <a:endParaRPr lang="en-GB" dirty="0"/>
          </a:p>
          <a:p>
            <a:r>
              <a:rPr lang="en-GB" dirty="0"/>
              <a:t>Initial soft start within Cwm Taf Morgannwg and </a:t>
            </a:r>
            <a:r>
              <a:rPr lang="en-GB" dirty="0" err="1"/>
              <a:t>Aneurin</a:t>
            </a:r>
            <a:r>
              <a:rPr lang="en-GB" dirty="0"/>
              <a:t> Bevan to ‘go live’ with the new Medical Examiners Service</a:t>
            </a:r>
          </a:p>
          <a:p>
            <a:r>
              <a:rPr lang="en-GB" dirty="0"/>
              <a:t>Started scrutinising cases from September 2020</a:t>
            </a:r>
          </a:p>
          <a:p>
            <a:r>
              <a:rPr lang="en-GB" dirty="0"/>
              <a:t>Once we’ve reviewed the death, spoken to the medical team and the bereaved, we issue a form called an ME2. Once the service is statutory the MCCD can only be registered on receipt of the Medical Examiner documentation (ME2). </a:t>
            </a:r>
          </a:p>
          <a:p>
            <a:r>
              <a:rPr lang="en-GB" dirty="0"/>
              <a:t>At this point the certificate can be sent to the Registrars and feedback provided to medical/nursing and hospital teams if required.</a:t>
            </a:r>
          </a:p>
        </p:txBody>
      </p:sp>
    </p:spTree>
    <p:extLst>
      <p:ext uri="{BB962C8B-B14F-4D97-AF65-F5344CB8AC3E}">
        <p14:creationId xmlns:p14="http://schemas.microsoft.com/office/powerpoint/2010/main" val="2593999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b="1" dirty="0"/>
              <a:t>Proposal for deaths within Primary Care</a:t>
            </a:r>
          </a:p>
        </p:txBody>
      </p:sp>
      <p:sp>
        <p:nvSpPr>
          <p:cNvPr id="6" name="Content Placeholder 5"/>
          <p:cNvSpPr>
            <a:spLocks noGrp="1"/>
          </p:cNvSpPr>
          <p:nvPr>
            <p:ph idx="1"/>
          </p:nvPr>
        </p:nvSpPr>
        <p:spPr/>
        <p:txBody>
          <a:bodyPr/>
          <a:lstStyle/>
          <a:p>
            <a:r>
              <a:rPr lang="en-GB" dirty="0"/>
              <a:t>Death occurs - </a:t>
            </a:r>
            <a:r>
              <a:rPr lang="en-GB" sz="1800" dirty="0"/>
              <a:t> Verification of the death</a:t>
            </a:r>
          </a:p>
          <a:p>
            <a:r>
              <a:rPr lang="en-GB" dirty="0"/>
              <a:t>GP documentation- </a:t>
            </a:r>
            <a:r>
              <a:rPr lang="en-GB" sz="1800" dirty="0"/>
              <a:t>Add final entry in patient records, documenting proposed cause of death, any concerns or reasons to refer to the Coroner</a:t>
            </a:r>
            <a:r>
              <a:rPr lang="en-GB" sz="1800" b="1" dirty="0"/>
              <a:t>.</a:t>
            </a:r>
          </a:p>
          <a:p>
            <a:r>
              <a:rPr lang="en-GB" dirty="0"/>
              <a:t>Nominated individual within the practice notifies Medical Examiner Service of the death - </a:t>
            </a:r>
            <a:r>
              <a:rPr lang="en-GB" sz="1800" dirty="0"/>
              <a:t>Information passed to the ME Service with consideration of timescale, faith deaths </a:t>
            </a:r>
            <a:r>
              <a:rPr lang="en-GB" sz="1800" dirty="0" err="1"/>
              <a:t>etc</a:t>
            </a:r>
            <a:r>
              <a:rPr lang="en-GB" sz="1800" dirty="0"/>
              <a:t>, by phone or email. </a:t>
            </a:r>
          </a:p>
          <a:p>
            <a:r>
              <a:rPr lang="en-GB" dirty="0"/>
              <a:t>Notes reviewed by the ME Office - </a:t>
            </a:r>
            <a:r>
              <a:rPr lang="en-GB" sz="1800" dirty="0"/>
              <a:t>First part of the scrutiny is completed by the Medical Examining Officers and then by the Medical Examiner within information from EMIS or Vision. </a:t>
            </a:r>
          </a:p>
          <a:p>
            <a:endParaRPr lang="en-GB" sz="1800" dirty="0"/>
          </a:p>
          <a:p>
            <a:endParaRPr lang="en-GB" sz="1800" dirty="0"/>
          </a:p>
          <a:p>
            <a:endParaRPr lang="en-GB" dirty="0"/>
          </a:p>
        </p:txBody>
      </p:sp>
    </p:spTree>
    <p:extLst>
      <p:ext uri="{BB962C8B-B14F-4D97-AF65-F5344CB8AC3E}">
        <p14:creationId xmlns:p14="http://schemas.microsoft.com/office/powerpoint/2010/main" val="3785792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b="1" dirty="0"/>
              <a:t>The Process in stages </a:t>
            </a:r>
          </a:p>
        </p:txBody>
      </p:sp>
      <p:sp>
        <p:nvSpPr>
          <p:cNvPr id="6" name="Content Placeholder 5"/>
          <p:cNvSpPr>
            <a:spLocks noGrp="1"/>
          </p:cNvSpPr>
          <p:nvPr>
            <p:ph idx="1"/>
          </p:nvPr>
        </p:nvSpPr>
        <p:spPr/>
        <p:txBody>
          <a:bodyPr/>
          <a:lstStyle/>
          <a:p>
            <a:r>
              <a:rPr lang="en-GB" dirty="0"/>
              <a:t>Medical Examiner Office will notify nominated individual that the scrutiny is complete – </a:t>
            </a:r>
            <a:r>
              <a:rPr lang="en-GB" sz="1800" dirty="0"/>
              <a:t>The GP can now complete the MCCD or discuss further with the Medical Examiner Office where there is a need for further discussion. </a:t>
            </a:r>
          </a:p>
          <a:p>
            <a:r>
              <a:rPr lang="en-GB" dirty="0"/>
              <a:t>MCCD completed – </a:t>
            </a:r>
            <a:r>
              <a:rPr lang="en-GB" sz="1800" dirty="0"/>
              <a:t>The MEO will email a confirmation of what has been agreed to the GP Practice. </a:t>
            </a:r>
          </a:p>
          <a:p>
            <a:r>
              <a:rPr lang="en-GB" dirty="0"/>
              <a:t>Coroner referral needed </a:t>
            </a:r>
            <a:r>
              <a:rPr lang="en-GB" sz="1800" b="1" dirty="0"/>
              <a:t>– </a:t>
            </a:r>
            <a:r>
              <a:rPr lang="en-GB" sz="1800" dirty="0"/>
              <a:t>Potential for the Medical Examiner Service to undertake this step on behalf of the GP. </a:t>
            </a:r>
          </a:p>
          <a:p>
            <a:r>
              <a:rPr lang="en-GB" dirty="0"/>
              <a:t>MCCD scanned and sent to ME Service – </a:t>
            </a:r>
            <a:r>
              <a:rPr lang="en-GB" sz="1800" dirty="0"/>
              <a:t>The Medical Examiner                                               </a:t>
            </a:r>
            <a:endParaRPr lang="en-GB" dirty="0"/>
          </a:p>
          <a:p>
            <a:pPr marL="0" indent="0">
              <a:buNone/>
            </a:pPr>
            <a:r>
              <a:rPr lang="en-GB" sz="1800" dirty="0"/>
              <a:t>     Service will then cross check with what’s been agreed</a:t>
            </a:r>
          </a:p>
          <a:p>
            <a:endParaRPr lang="en-GB" dirty="0"/>
          </a:p>
          <a:p>
            <a:endParaRPr lang="en-GB" sz="1800" b="1" dirty="0"/>
          </a:p>
          <a:p>
            <a:endParaRPr lang="en-GB" dirty="0"/>
          </a:p>
          <a:p>
            <a:endParaRPr lang="en-GB" dirty="0"/>
          </a:p>
        </p:txBody>
      </p:sp>
    </p:spTree>
    <p:extLst>
      <p:ext uri="{BB962C8B-B14F-4D97-AF65-F5344CB8AC3E}">
        <p14:creationId xmlns:p14="http://schemas.microsoft.com/office/powerpoint/2010/main" val="1605165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Process in stages </a:t>
            </a:r>
          </a:p>
        </p:txBody>
      </p:sp>
      <p:sp>
        <p:nvSpPr>
          <p:cNvPr id="3" name="Content Placeholder 2"/>
          <p:cNvSpPr>
            <a:spLocks noGrp="1"/>
          </p:cNvSpPr>
          <p:nvPr>
            <p:ph idx="1"/>
          </p:nvPr>
        </p:nvSpPr>
        <p:spPr/>
        <p:txBody>
          <a:bodyPr/>
          <a:lstStyle/>
          <a:p>
            <a:r>
              <a:rPr lang="en-GB" dirty="0"/>
              <a:t>Medical Examiner Officer Speaks to the Bereaved – </a:t>
            </a:r>
            <a:r>
              <a:rPr lang="en-GB" sz="1800" dirty="0"/>
              <a:t>Probably the most important level of scrutiny and a very powerful element to the service. </a:t>
            </a:r>
          </a:p>
          <a:p>
            <a:r>
              <a:rPr lang="en-GB" dirty="0"/>
              <a:t>ME2 is completed by the Medical Examiner – </a:t>
            </a:r>
            <a:r>
              <a:rPr lang="en-GB" sz="1800" dirty="0"/>
              <a:t>The Medical Examiner completing this document could be different to the initial Medical Examiner. This gives an extra level of scrutiny. </a:t>
            </a:r>
          </a:p>
          <a:p>
            <a:r>
              <a:rPr lang="en-GB" dirty="0"/>
              <a:t>ME Office sends MCCD to Registrar’s Office along with ME2 – </a:t>
            </a:r>
            <a:r>
              <a:rPr lang="en-GB" sz="1800" dirty="0"/>
              <a:t>At this point our paperwork and process is completed. </a:t>
            </a:r>
          </a:p>
          <a:p>
            <a:r>
              <a:rPr lang="en-GB" dirty="0"/>
              <a:t>Death is now registered – </a:t>
            </a:r>
            <a:r>
              <a:rPr lang="en-GB" sz="1800" dirty="0"/>
              <a:t>The death is registered with the NOK, previously this was the point where the NOK could find out the cause of death.</a:t>
            </a:r>
            <a:endParaRPr lang="en-GB" dirty="0"/>
          </a:p>
          <a:p>
            <a:endParaRPr lang="en-GB" dirty="0"/>
          </a:p>
          <a:p>
            <a:endParaRPr lang="en-GB" sz="1800" dirty="0"/>
          </a:p>
          <a:p>
            <a:endParaRPr lang="en-GB" dirty="0"/>
          </a:p>
          <a:p>
            <a:endParaRPr lang="en-GB" dirty="0"/>
          </a:p>
        </p:txBody>
      </p:sp>
    </p:spTree>
    <p:extLst>
      <p:ext uri="{BB962C8B-B14F-4D97-AF65-F5344CB8AC3E}">
        <p14:creationId xmlns:p14="http://schemas.microsoft.com/office/powerpoint/2010/main" val="53144258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1">
          <a:schemeClr val="accent1"/>
        </a:lnRef>
        <a:fillRef idx="2">
          <a:schemeClr val="accent1"/>
        </a:fillRef>
        <a:effectRef idx="1">
          <a:schemeClr val="accent1"/>
        </a:effectRef>
        <a:fontRef idx="minor">
          <a:schemeClr val="dk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1244</TotalTime>
  <Words>1222</Words>
  <Application>Microsoft Office PowerPoint</Application>
  <PresentationFormat>Widescreen</PresentationFormat>
  <Paragraphs>104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1_Office Theme</vt:lpstr>
      <vt:lpstr>Introduction of the Medical Examiner for South Wales Central and South Wales East</vt:lpstr>
      <vt:lpstr>Background to the service</vt:lpstr>
      <vt:lpstr>Background to the service</vt:lpstr>
      <vt:lpstr>The Vision </vt:lpstr>
      <vt:lpstr>The Service Model</vt:lpstr>
      <vt:lpstr>Initial roll out in Princess of Wales Hospital and Ysbyty Ystrad Fawr</vt:lpstr>
      <vt:lpstr>Proposal for deaths within Primary Care</vt:lpstr>
      <vt:lpstr>The Process in stages </vt:lpstr>
      <vt:lpstr>The Process in stages </vt:lpstr>
      <vt:lpstr>Coroner referrals</vt:lpstr>
      <vt:lpstr>Feedback</vt:lpstr>
      <vt:lpstr>How to contact us</vt:lpstr>
      <vt:lpstr>Thank you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Introduction of the  Medical Examiner Service in YYF</dc:title>
  <dc:creator>Rachel Jones (NWSSP - Medical Examiners Service)</dc:creator>
  <cp:lastModifiedBy>brotaf lmc</cp:lastModifiedBy>
  <cp:revision>74</cp:revision>
  <cp:lastPrinted>2020-11-25T17:06:09Z</cp:lastPrinted>
  <dcterms:created xsi:type="dcterms:W3CDTF">2020-11-09T11:46:29Z</dcterms:created>
  <dcterms:modified xsi:type="dcterms:W3CDTF">2021-01-11T09:19:44Z</dcterms:modified>
</cp:coreProperties>
</file>